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5"/>
  </p:notesMasterIdLst>
  <p:sldIdLst>
    <p:sldId id="256" r:id="rId5"/>
    <p:sldId id="273" r:id="rId6"/>
    <p:sldId id="257" r:id="rId7"/>
    <p:sldId id="258" r:id="rId8"/>
    <p:sldId id="259" r:id="rId9"/>
    <p:sldId id="274" r:id="rId10"/>
    <p:sldId id="262" r:id="rId11"/>
    <p:sldId id="260" r:id="rId12"/>
    <p:sldId id="275" r:id="rId13"/>
    <p:sldId id="261" r:id="rId14"/>
    <p:sldId id="263" r:id="rId15"/>
    <p:sldId id="264" r:id="rId16"/>
    <p:sldId id="276" r:id="rId17"/>
    <p:sldId id="267" r:id="rId18"/>
    <p:sldId id="268" r:id="rId19"/>
    <p:sldId id="270" r:id="rId20"/>
    <p:sldId id="271" r:id="rId21"/>
    <p:sldId id="272" r:id="rId22"/>
    <p:sldId id="269" r:id="rId23"/>
    <p:sldId id="26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1040DFA6-80BA-4276-A78E-7EC8FA0EE89C}">
          <p14:sldIdLst>
            <p14:sldId id="256"/>
          </p14:sldIdLst>
        </p14:section>
        <p14:section name="Intro and Review" id="{0BC55F6A-CA35-4D67-974B-DDBE9672D058}">
          <p14:sldIdLst>
            <p14:sldId id="273"/>
            <p14:sldId id="257"/>
            <p14:sldId id="258"/>
            <p14:sldId id="259"/>
          </p14:sldIdLst>
        </p14:section>
        <p14:section name="Bulk" id="{2C627D40-A12F-46B8-AF6F-0E1AD51D8871}">
          <p14:sldIdLst>
            <p14:sldId id="274"/>
            <p14:sldId id="262"/>
            <p14:sldId id="260"/>
            <p14:sldId id="275"/>
            <p14:sldId id="261"/>
            <p14:sldId id="263"/>
            <p14:sldId id="264"/>
            <p14:sldId id="276"/>
            <p14:sldId id="267"/>
            <p14:sldId id="268"/>
            <p14:sldId id="270"/>
            <p14:sldId id="271"/>
          </p14:sldIdLst>
        </p14:section>
        <p14:section name="Miscellanea" id="{7F107EF8-FB1C-4E4C-A49C-7253B09B4D8C}">
          <p14:sldIdLst>
            <p14:sldId id="272"/>
            <p14:sldId id="269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C1F5A04-0CD0-77DE-DAF2-E852E5D51FEB}" name="Harry James Walden" initials="HW" userId="S::hjw57@mit.edu::0583c0fe-adc4-4483-a990-0be8ee9e22f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978" autoAdjust="0"/>
  </p:normalViewPr>
  <p:slideViewPr>
    <p:cSldViewPr snapToGrid="0">
      <p:cViewPr varScale="1">
        <p:scale>
          <a:sx n="50" d="100"/>
          <a:sy n="50" d="100"/>
        </p:scale>
        <p:origin x="12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19087-F600-41F8-96B8-D383695FA1C5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47A940-46C7-4E82-8796-C165683B7E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99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Remark that </a:t>
            </a:r>
            <a:r>
              <a:rPr lang="en-GB"/>
              <a:t>the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7242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317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One can just hammer out the </a:t>
            </a:r>
            <a:r>
              <a:rPr lang="en-GB" dirty="0" err="1"/>
              <a:t>jacobian</a:t>
            </a:r>
            <a:r>
              <a:rPr lang="en-GB" dirty="0"/>
              <a:t> -&gt; </a:t>
            </a:r>
            <a:r>
              <a:rPr lang="en-GB" dirty="0" err="1"/>
              <a:t>Bogomolny</a:t>
            </a:r>
            <a:endParaRPr lang="en-GB" dirty="0"/>
          </a:p>
          <a:p>
            <a:r>
              <a:rPr lang="en-GB" dirty="0"/>
              <a:t>Get a </a:t>
            </a:r>
            <a:r>
              <a:rPr lang="en-GB" dirty="0" err="1"/>
              <a:t>vandermonde</a:t>
            </a:r>
            <a:r>
              <a:rPr lang="en-GB" dirty="0"/>
              <a:t>-like system =&gt; root repulsion (displayed version is monic poly)</a:t>
            </a:r>
          </a:p>
          <a:p>
            <a:r>
              <a:rPr lang="en-GB" dirty="0"/>
              <a:t>Repulsion &lt;-&gt; condensation onto unit circle</a:t>
            </a:r>
          </a:p>
          <a:p>
            <a:endParaRPr lang="en-GB" dirty="0"/>
          </a:p>
          <a:p>
            <a:r>
              <a:rPr lang="en-GB" dirty="0"/>
              <a:t>Roots of a poly ARE eigenvalues of some random matrix (companion matrix), diagonalise by </a:t>
            </a:r>
            <a:r>
              <a:rPr lang="en-GB" dirty="0" err="1"/>
              <a:t>vdrmonde</a:t>
            </a:r>
            <a:r>
              <a:rPr lang="en-GB" dirty="0"/>
              <a:t> matrix of roots</a:t>
            </a:r>
          </a:p>
          <a:p>
            <a:endParaRPr lang="en-GB" dirty="0"/>
          </a:p>
          <a:p>
            <a:r>
              <a:rPr lang="en-GB" dirty="0"/>
              <a:t>Also comment on the case of orthogonal poly basis functions -&gt; CD useful but doesn’t quite do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301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Fundamentally this is a problem which has to be in </a:t>
            </a:r>
            <a:r>
              <a:rPr lang="en-GB" dirty="0" err="1"/>
              <a:t>R^nxn</a:t>
            </a:r>
            <a:r>
              <a:rPr lang="en-GB" dirty="0"/>
              <a:t> but symmetries we apply are O(n) (x) O(n)</a:t>
            </a:r>
          </a:p>
          <a:p>
            <a:endParaRPr lang="en-GB" dirty="0"/>
          </a:p>
          <a:p>
            <a:r>
              <a:rPr lang="en-GB" dirty="0"/>
              <a:t>Can try with similar matrices instead but now lose scale</a:t>
            </a:r>
          </a:p>
          <a:p>
            <a:r>
              <a:rPr lang="en-GB" dirty="0" err="1"/>
              <a:t>Sylvesters</a:t>
            </a:r>
            <a:r>
              <a:rPr lang="en-GB" dirty="0"/>
              <a:t> law of inertia</a:t>
            </a:r>
          </a:p>
          <a:p>
            <a:endParaRPr lang="en-GB" dirty="0"/>
          </a:p>
          <a:p>
            <a:r>
              <a:rPr lang="en-GB" dirty="0"/>
              <a:t>I think some version of this procedure could work</a:t>
            </a:r>
          </a:p>
          <a:p>
            <a:endParaRPr lang="en-GB" dirty="0"/>
          </a:p>
          <a:p>
            <a:r>
              <a:rPr lang="en-GB" dirty="0"/>
              <a:t>Can show on the board the trivial reduction which amounts to finding the </a:t>
            </a:r>
            <a:r>
              <a:rPr lang="en-GB" dirty="0" err="1"/>
              <a:t>jacobian</a:t>
            </a:r>
            <a:r>
              <a:rPr lang="en-GB" dirty="0"/>
              <a:t> as normal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674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Long story short we can’t rule it out but it’s not simple</a:t>
            </a:r>
          </a:p>
          <a:p>
            <a:r>
              <a:rPr lang="en-GB" dirty="0"/>
              <a:t>Several freedoms in the inversion</a:t>
            </a:r>
          </a:p>
          <a:p>
            <a:endParaRPr lang="en-GB" dirty="0"/>
          </a:p>
          <a:p>
            <a:r>
              <a:rPr lang="en-GB" dirty="0"/>
              <a:t>Do </a:t>
            </a:r>
            <a:r>
              <a:rPr lang="en-GB" dirty="0" err="1"/>
              <a:t>aX+b</a:t>
            </a:r>
            <a:r>
              <a:rPr lang="en-GB" dirty="0"/>
              <a:t>=0 on blackboard</a:t>
            </a:r>
          </a:p>
          <a:p>
            <a:r>
              <a:rPr lang="en-GB" dirty="0"/>
              <a:t>Are the signs of the power series related to the heavy tails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317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Remark that the spectral theorem makes it easy to do real eigenvalues -&gt; no </a:t>
            </a:r>
            <a:r>
              <a:rPr lang="en-GB" dirty="0" err="1"/>
              <a:t>equiv</a:t>
            </a:r>
            <a:r>
              <a:rPr lang="en-GB" dirty="0"/>
              <a:t> here</a:t>
            </a:r>
          </a:p>
          <a:p>
            <a:r>
              <a:rPr lang="en-GB" dirty="0"/>
              <a:t>Could even mention </a:t>
            </a:r>
            <a:r>
              <a:rPr lang="en-GB" dirty="0" err="1"/>
              <a:t>daves</a:t>
            </a:r>
            <a:r>
              <a:rPr lang="en-GB" dirty="0"/>
              <a:t> Fredholm alternative problem as motivation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959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Fta</a:t>
            </a:r>
            <a:r>
              <a:rPr lang="en-GB" dirty="0"/>
              <a:t> proved with complex analysis</a:t>
            </a:r>
          </a:p>
          <a:p>
            <a:r>
              <a:rPr lang="en-GB" dirty="0"/>
              <a:t>Roots problem solved with complex analysis</a:t>
            </a:r>
          </a:p>
          <a:p>
            <a:r>
              <a:rPr lang="en-GB" dirty="0"/>
              <a:t>Can we do the roots problem/ </a:t>
            </a:r>
            <a:r>
              <a:rPr lang="en-GB" dirty="0" err="1"/>
              <a:t>fta</a:t>
            </a:r>
            <a:r>
              <a:rPr lang="en-GB" dirty="0"/>
              <a:t> with integral geometry?</a:t>
            </a:r>
          </a:p>
          <a:p>
            <a:r>
              <a:rPr lang="en-GB" dirty="0"/>
              <a:t>Attempt to circumvent the complex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886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516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Segoe UI" panose="020B0502040204020203" pitchFamily="34" charset="0"/>
              </a:rPr>
              <a:t>Write out component surfaces on blackboard</a:t>
            </a:r>
          </a:p>
          <a:p>
            <a:r>
              <a:rPr lang="en-GB" sz="1800" dirty="0">
                <a:effectLst/>
                <a:latin typeface="Segoe UI" panose="020B0502040204020203" pitchFamily="34" charset="0"/>
              </a:rPr>
              <a:t>Make remark about degenerate real case</a:t>
            </a:r>
          </a:p>
          <a:p>
            <a:r>
              <a:rPr lang="en-GB" sz="1800" dirty="0">
                <a:effectLst/>
                <a:latin typeface="Segoe UI" panose="020B0502040204020203" pitchFamily="34" charset="0"/>
              </a:rPr>
              <a:t>Briefly talk about cross product vs other things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203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effectLst/>
                <a:latin typeface="Segoe UI" panose="020B0502040204020203" pitchFamily="34" charset="0"/>
              </a:rPr>
              <a:t>Write out component surfaces on blackboard</a:t>
            </a:r>
          </a:p>
          <a:p>
            <a:r>
              <a:rPr lang="en-GB" sz="1800" dirty="0">
                <a:effectLst/>
                <a:latin typeface="Segoe UI" panose="020B0502040204020203" pitchFamily="34" charset="0"/>
              </a:rPr>
              <a:t>Make remark about degenerate real case</a:t>
            </a:r>
          </a:p>
          <a:p>
            <a:r>
              <a:rPr lang="en-GB" sz="1800" dirty="0">
                <a:effectLst/>
                <a:latin typeface="Segoe UI" panose="020B0502040204020203" pitchFamily="34" charset="0"/>
              </a:rPr>
              <a:t>Briefly talk about cross product vs other things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637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It’s possible polar </a:t>
            </a:r>
            <a:r>
              <a:rPr lang="en-GB" dirty="0" err="1"/>
              <a:t>coord</a:t>
            </a:r>
            <a:r>
              <a:rPr lang="en-GB" dirty="0"/>
              <a:t> complexes might turn out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821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Remarks:</a:t>
            </a:r>
          </a:p>
          <a:p>
            <a:r>
              <a:rPr lang="en-GB" dirty="0"/>
              <a:t>-See this as choosing </a:t>
            </a:r>
            <a:r>
              <a:rPr lang="en-GB" dirty="0" err="1"/>
              <a:t>coeff</a:t>
            </a:r>
            <a:r>
              <a:rPr lang="en-GB" dirty="0"/>
              <a:t> variances</a:t>
            </a:r>
          </a:p>
          <a:p>
            <a:r>
              <a:rPr lang="en-GB" dirty="0"/>
              <a:t>-Can see this from the normal ratio </a:t>
            </a:r>
            <a:r>
              <a:rPr lang="en-GB" dirty="0" err="1"/>
              <a:t>defn</a:t>
            </a:r>
            <a:r>
              <a:rPr lang="en-GB" dirty="0"/>
              <a:t> of Cauchy</a:t>
            </a:r>
          </a:p>
          <a:p>
            <a:r>
              <a:rPr lang="en-GB" dirty="0"/>
              <a:t>-Mention results about weak tailed </a:t>
            </a:r>
            <a:r>
              <a:rPr lang="en-GB" dirty="0" err="1"/>
              <a:t>dists</a:t>
            </a:r>
            <a:r>
              <a:rPr lang="en-GB" dirty="0"/>
              <a:t> / </a:t>
            </a:r>
            <a:r>
              <a:rPr lang="en-GB" dirty="0" err="1"/>
              <a:t>iid</a:t>
            </a:r>
            <a:r>
              <a:rPr lang="en-GB" dirty="0"/>
              <a:t> </a:t>
            </a:r>
            <a:r>
              <a:rPr lang="en-GB" dirty="0" err="1"/>
              <a:t>coeffs</a:t>
            </a:r>
            <a:r>
              <a:rPr lang="en-GB" dirty="0"/>
              <a:t> being controlled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26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Generic matrix multiply thing</a:t>
            </a:r>
          </a:p>
          <a:p>
            <a:r>
              <a:rPr lang="en-GB" dirty="0"/>
              <a:t>Worth remarking that orthogonal polynomials are not as good as you might hope -&gt; do like to have real roots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282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Generic matrix multiply thing</a:t>
            </a:r>
          </a:p>
          <a:p>
            <a:r>
              <a:rPr lang="en-GB" dirty="0"/>
              <a:t>Worth remarking that orthogonal polynomials are not as good as you might hope -&gt; do like to have real roots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47A940-46C7-4E82-8796-C165683B7E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65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166364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5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2852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1595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48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890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67128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3212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776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831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195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419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71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1632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877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88ABFFC9-9011-4D73-84E6-1509FB9F3FA0}" type="datetimeFigureOut">
              <a:rPr lang="en-GB" smtClean="0"/>
              <a:t>17/12/2023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E0C2280-2325-40A0-BDC5-FC7F4C8E34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2765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B198BAA-E55E-4173-A023-B6BEF4289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864E8-E2F1-49E7-AAF5-3F0458801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0"/>
            <a:ext cx="12195668" cy="39827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1648F7-DE1A-45D9-BF71-FC728874F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3982720"/>
            <a:ext cx="12188952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C5CC06-87F9-0F5A-22B5-7B3266C57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4119880"/>
            <a:ext cx="11471565" cy="1739347"/>
          </a:xfrm>
        </p:spPr>
        <p:txBody>
          <a:bodyPr>
            <a:normAutofit/>
          </a:bodyPr>
          <a:lstStyle/>
          <a:p>
            <a:r>
              <a:rPr lang="en-GB" dirty="0">
                <a:latin typeface="Aptos Narrow" panose="020B0004020202020204" pitchFamily="34" charset="0"/>
              </a:rPr>
              <a:t>Roots of random Polynomials with integral geometry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66763F-4987-4805-BB68-95A66D285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7963" y="616626"/>
            <a:ext cx="3178530" cy="3182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white ball with a red circle around it&#10;&#10;Description automatically generated">
            <a:extLst>
              <a:ext uri="{FF2B5EF4-FFF2-40B4-BE49-F238E27FC236}">
                <a16:creationId xmlns:a16="http://schemas.microsoft.com/office/drawing/2014/main" id="{0E42489B-99F5-3ACA-0BAD-9B933F6DB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80" y="984358"/>
            <a:ext cx="2624296" cy="244715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A17A88E-4E20-4DBF-85AF-063E052E7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06113" y="616626"/>
            <a:ext cx="3178530" cy="3182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A graph of a graph&#10;&#10;Description automatically generated">
            <a:extLst>
              <a:ext uri="{FF2B5EF4-FFF2-40B4-BE49-F238E27FC236}">
                <a16:creationId xmlns:a16="http://schemas.microsoft.com/office/drawing/2014/main" id="{D74E5498-4ED8-6108-FAE2-F92491BE44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5" b="5000"/>
          <a:stretch/>
        </p:blipFill>
        <p:spPr>
          <a:xfrm>
            <a:off x="4623610" y="1046480"/>
            <a:ext cx="2872248" cy="213831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FBCF4B2-D2A3-4A17-B3C0-6CD4F802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44263" y="616626"/>
            <a:ext cx="3178530" cy="3182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F6F1AA-A512-F128-A570-A3622703D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380" y="1322236"/>
            <a:ext cx="2624296" cy="17714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51B0AAA-9888-4688-9B89-094F07C7D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843" y="5811520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B1242B-A273-7D20-AFC8-919075496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49304"/>
            <a:ext cx="9144000" cy="48884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Harry Walden (1</a:t>
            </a:r>
            <a:r>
              <a:rPr lang="en-GB" baseline="30000" dirty="0"/>
              <a:t>st</a:t>
            </a:r>
            <a:r>
              <a:rPr lang="en-GB" dirty="0"/>
              <a:t> year Math PhD)</a:t>
            </a:r>
          </a:p>
        </p:txBody>
      </p:sp>
    </p:spTree>
    <p:extLst>
      <p:ext uri="{BB962C8B-B14F-4D97-AF65-F5344CB8AC3E}">
        <p14:creationId xmlns:p14="http://schemas.microsoft.com/office/powerpoint/2010/main" val="2732249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5D88972-577F-4597-A50E-08D5FB934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65B49-4B2A-7242-D1AA-D4C252C5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Expected complex zeroes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32B564E-CD92-5B6C-A218-C1C1F7AE58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277" y="1930095"/>
            <a:ext cx="3676678" cy="464372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dirty="0"/>
              <a:t>We certainly think we know the answer</a:t>
            </a:r>
          </a:p>
          <a:p>
            <a:r>
              <a:rPr lang="en-US" dirty="0"/>
              <a:t>Can set up this problem as manifolds on a sphere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Get the root density for free</a:t>
            </a:r>
          </a:p>
          <a:p>
            <a:r>
              <a:rPr lang="en-US" dirty="0"/>
              <a:t>Various options for higher dimensions: move to bivectors, use the Grassmannian formula etc.</a:t>
            </a:r>
          </a:p>
          <a:p>
            <a:r>
              <a:rPr lang="en-US" dirty="0"/>
              <a:t>Various ways to implement: compute by hand, symbolic math, </a:t>
            </a:r>
            <a:r>
              <a:rPr lang="en-US" dirty="0" err="1"/>
              <a:t>autodiff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5440DBC-F94A-41A2-A2DB-F4B68F9AA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3173817-34AC-3F5C-F042-F1B55755E1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2" t="28575" r="37447" b="9096"/>
          <a:stretch/>
        </p:blipFill>
        <p:spPr>
          <a:xfrm>
            <a:off x="4923870" y="554188"/>
            <a:ext cx="5593827" cy="5221496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4AFEF373-AE0D-B2D2-0536-C051B121D3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9" t="47702" r="35359" b="41926"/>
          <a:stretch/>
        </p:blipFill>
        <p:spPr>
          <a:xfrm>
            <a:off x="1479466" y="3164936"/>
            <a:ext cx="1980496" cy="853248"/>
          </a:xfrm>
          <a:prstGeom prst="rect">
            <a:avLst/>
          </a:prstGeom>
        </p:spPr>
      </p:pic>
      <p:pic>
        <p:nvPicPr>
          <p:cNvPr id="4" name="Picture 3" descr="A blue background with yellow and green circles&#10;&#10;Description automatically generated">
            <a:extLst>
              <a:ext uri="{FF2B5EF4-FFF2-40B4-BE49-F238E27FC236}">
                <a16:creationId xmlns:a16="http://schemas.microsoft.com/office/drawing/2014/main" id="{8330892C-435D-26AD-4D55-B10A909552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r="7355"/>
          <a:stretch/>
        </p:blipFill>
        <p:spPr>
          <a:xfrm>
            <a:off x="8665748" y="3358840"/>
            <a:ext cx="3323051" cy="332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97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9E6A6-D6A2-6360-0A93-40FDDAD2B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74" y="243079"/>
            <a:ext cx="6962025" cy="1508760"/>
          </a:xfrm>
        </p:spPr>
        <p:txBody>
          <a:bodyPr/>
          <a:lstStyle/>
          <a:p>
            <a:r>
              <a:rPr lang="en-GB" dirty="0"/>
              <a:t>Is there a ‘Nice’ form for root density?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51B6E-D029-1D7E-4DFD-AFEADFF8DC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5100" y="2011680"/>
            <a:ext cx="7416799" cy="1706119"/>
          </a:xfrm>
        </p:spPr>
        <p:txBody>
          <a:bodyPr/>
          <a:lstStyle/>
          <a:p>
            <a:r>
              <a:rPr lang="en-GB" dirty="0"/>
              <a:t>Generically, no.</a:t>
            </a:r>
          </a:p>
          <a:p>
            <a:r>
              <a:rPr lang="en-GB" dirty="0"/>
              <a:t>In one special case the real root probability density decouples from the degree of the poly </a:t>
            </a:r>
            <a:r>
              <a:rPr lang="en-GB" i="1" dirty="0"/>
              <a:t>and</a:t>
            </a:r>
            <a:r>
              <a:rPr lang="en-GB" dirty="0"/>
              <a:t> has a particularly nice form.</a:t>
            </a:r>
          </a:p>
          <a:p>
            <a:r>
              <a:rPr lang="en-GB" dirty="0"/>
              <a:t>I haven’t seen this in the complex density yet.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5559DD-69D5-5708-4359-8A76BBAE3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00" t="29333" r="8483" b="7715"/>
          <a:stretch/>
        </p:blipFill>
        <p:spPr>
          <a:xfrm>
            <a:off x="7581897" y="585979"/>
            <a:ext cx="4305300" cy="483713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409614C-678E-AD18-B89C-DD7841ED8D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1" t="51386" r="26011" b="22397"/>
          <a:stretch/>
        </p:blipFill>
        <p:spPr>
          <a:xfrm>
            <a:off x="832348" y="3755054"/>
            <a:ext cx="6082301" cy="1797977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396B7325-5FFB-A92B-A513-5622299536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83" r="1354" b="9333"/>
          <a:stretch/>
        </p:blipFill>
        <p:spPr>
          <a:xfrm>
            <a:off x="374650" y="5682952"/>
            <a:ext cx="11442700" cy="11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8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254B2-4A9A-7304-4688-FCDE2189B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Binomial Basis / Cauchy Roots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5EEF042-FE82-9D76-C49A-4F4602BCFF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63" t="35555" r="3333" b="38889"/>
          <a:stretch/>
        </p:blipFill>
        <p:spPr>
          <a:xfrm>
            <a:off x="492631" y="2057400"/>
            <a:ext cx="5745738" cy="253326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D724F35-5BA1-C40F-9EB1-E1A196D530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9" t="60741" r="17917" b="34259"/>
          <a:stretch/>
        </p:blipFill>
        <p:spPr>
          <a:xfrm>
            <a:off x="492632" y="4690030"/>
            <a:ext cx="5745738" cy="61318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6CBD346A-DE5D-E0A6-57FE-5C6DBDCDF4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1" t="65370" r="19750" b="26144"/>
          <a:stretch/>
        </p:blipFill>
        <p:spPr>
          <a:xfrm>
            <a:off x="1930400" y="5529389"/>
            <a:ext cx="3098800" cy="12095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4A87523-FB22-9BC8-FC3A-BFE0E919938A}"/>
              </a:ext>
            </a:extLst>
          </p:cNvPr>
          <p:cNvGrpSpPr/>
          <p:nvPr/>
        </p:nvGrpSpPr>
        <p:grpSpPr>
          <a:xfrm>
            <a:off x="8204199" y="1938324"/>
            <a:ext cx="3098801" cy="4896304"/>
            <a:chOff x="8204200" y="548102"/>
            <a:chExt cx="3794841" cy="643569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1699B2E4-EFCD-7B5D-5EE0-09E099C24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04200" y="1016591"/>
              <a:ext cx="3794841" cy="2529893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610217C-2F8A-0C4F-AB02-1F4089564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04201" y="3859875"/>
              <a:ext cx="3794840" cy="252989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321924-5A0F-2E0F-6885-017F78623963}"/>
                </a:ext>
              </a:extLst>
            </p:cNvPr>
            <p:cNvSpPr txBox="1"/>
            <p:nvPr/>
          </p:nvSpPr>
          <p:spPr>
            <a:xfrm>
              <a:off x="8823996" y="548102"/>
              <a:ext cx="2781548" cy="525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Monomial Basis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39D420-3727-8F99-8CED-0429FBAA7B00}"/>
                </a:ext>
              </a:extLst>
            </p:cNvPr>
            <p:cNvSpPr txBox="1"/>
            <p:nvPr/>
          </p:nvSpPr>
          <p:spPr>
            <a:xfrm>
              <a:off x="8794706" y="6457889"/>
              <a:ext cx="2781548" cy="525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/>
                <a:t>Binomial Basis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10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1DAF-9D07-A3CD-D872-3F4BDB27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of basis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6CA5D-631F-C105-EE11-BF3481683DBC}"/>
              </a:ext>
            </a:extLst>
          </p:cNvPr>
          <p:cNvSpPr txBox="1"/>
          <p:nvPr/>
        </p:nvSpPr>
        <p:spPr>
          <a:xfrm>
            <a:off x="914400" y="2425700"/>
            <a:ext cx="3403600" cy="34163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We can exchange arbitrary covariance for </a:t>
            </a:r>
            <a:r>
              <a:rPr lang="en-GB" sz="2400" dirty="0" err="1"/>
              <a:t>i.i.d.</a:t>
            </a:r>
            <a:r>
              <a:rPr lang="en-GB" sz="2400" dirty="0"/>
              <a:t> coefficients and a different curve </a:t>
            </a:r>
            <a:r>
              <a:rPr lang="el-GR" sz="2400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Γ</a:t>
            </a:r>
            <a:r>
              <a:rPr lang="en-GB" sz="2400" dirty="0"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ea typeface="CMU Classical Serif" panose="02000603000000000000" pitchFamily="2" charset="0"/>
                <a:cs typeface="CMU Classical Serif" panose="02000603000000000000" pitchFamily="2" charset="0"/>
              </a:rPr>
              <a:t>Can use this to generate root density for arbitrary covariances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67132F-D757-CAC0-B6ED-FE57BC13B6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72" t="50791" r="11164" b="26075"/>
          <a:stretch/>
        </p:blipFill>
        <p:spPr>
          <a:xfrm>
            <a:off x="5918200" y="2690165"/>
            <a:ext cx="53594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55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D1DAF-9D07-A3CD-D872-3F4BDB27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 of basis: Hermite Polynomials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1CD3711-4FC1-56B9-A956-D0FD10DE7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0861" y="1838400"/>
            <a:ext cx="3748900" cy="249926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B88533E-1E9D-CDB6-46CA-9341B88145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1961" y="4337667"/>
            <a:ext cx="3748900" cy="249926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DBF8D73-060F-67C9-87AB-7003CEDA0D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81959" y="1838399"/>
            <a:ext cx="3748902" cy="249926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F977D63-0021-25F2-4EB9-6FF771AE6A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30861" y="4337668"/>
            <a:ext cx="3748900" cy="2499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06CA5D-631F-C105-EE11-BF3481683DBC}"/>
              </a:ext>
            </a:extLst>
          </p:cNvPr>
          <p:cNvSpPr txBox="1"/>
          <p:nvPr/>
        </p:nvSpPr>
        <p:spPr>
          <a:xfrm>
            <a:off x="337750" y="2154385"/>
            <a:ext cx="34036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Orthogonal polynomials are not as nice as we might hope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Christoffel-</a:t>
            </a:r>
            <a:r>
              <a:rPr lang="en-GB" sz="2000" dirty="0" err="1"/>
              <a:t>Darboux</a:t>
            </a:r>
            <a:r>
              <a:rPr lang="en-GB" sz="2000" dirty="0"/>
              <a:t> is useful but not enough to obtain a simplified root density in 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Haven’t explicitly derived densities because the computation is tedious but can be seen empirically from histograms</a:t>
            </a:r>
          </a:p>
        </p:txBody>
      </p:sp>
    </p:spTree>
    <p:extLst>
      <p:ext uri="{BB962C8B-B14F-4D97-AF65-F5344CB8AC3E}">
        <p14:creationId xmlns:p14="http://schemas.microsoft.com/office/powerpoint/2010/main" val="93307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DA88C3-87C6-4B14-82CC-F70F0DC23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D122F0-15FE-053D-977F-B3B77965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Polynomials with complex coefficients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78115-42F4-2D9F-2663-2110369044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4277" y="2011680"/>
            <a:ext cx="3676678" cy="4206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Now we really do have the degrees of freedom we naïvely tried to use before</a:t>
            </a:r>
          </a:p>
          <a:p>
            <a:r>
              <a:rPr lang="en-US" dirty="0"/>
              <a:t>Now a 2-parameter family of 2-manifolds on the (2n+2)-sphere</a:t>
            </a:r>
          </a:p>
          <a:p>
            <a:r>
              <a:rPr lang="en-US" dirty="0"/>
              <a:t>Haven’t implemented this yet, but the strategy would work in principle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2BD17-FF40-4EE5-AC8E-7AE823BAE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846C6FA-AC6C-7F91-0740-9712F6A25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04" t="44074" r="12917" b="31852"/>
          <a:stretch/>
        </p:blipFill>
        <p:spPr>
          <a:xfrm>
            <a:off x="5567168" y="588613"/>
            <a:ext cx="5405632" cy="24668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CF67-D828-9CA0-C20A-BCB8CC41027D}"/>
                  </a:ext>
                </a:extLst>
              </p:cNvPr>
              <p:cNvSpPr txBox="1"/>
              <p:nvPr/>
            </p:nvSpPr>
            <p:spPr>
              <a:xfrm>
                <a:off x="6667500" y="3093518"/>
                <a:ext cx="42037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>
                    <a:solidFill>
                      <a:schemeClr val="bg2"/>
                    </a:solidFill>
                  </a:rPr>
                  <a:t>Representation of </a:t>
                </a:r>
                <a14:m>
                  <m:oMath xmlns:m="http://schemas.openxmlformats.org/officeDocument/2006/math">
                    <m:r>
                      <a:rPr lang="en-GB" sz="24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GB" sz="2400" dirty="0">
                    <a:solidFill>
                      <a:schemeClr val="bg2"/>
                    </a:solidFill>
                  </a:rPr>
                  <a:t> as real 2x2 matrices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11CF67-D828-9CA0-C20A-BCB8CC410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500" y="3093518"/>
                <a:ext cx="4203700" cy="830997"/>
              </a:xfrm>
              <a:prstGeom prst="rect">
                <a:avLst/>
              </a:prstGeom>
              <a:blipFill>
                <a:blip r:embed="rId4"/>
                <a:stretch>
                  <a:fillRect l="-726" t="-5839" r="-1887" b="-153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FB51FB-4CA3-3B48-CF92-BC78E58BC3E0}"/>
              </a:ext>
            </a:extLst>
          </p:cNvPr>
          <p:cNvSpPr txBox="1"/>
          <p:nvPr/>
        </p:nvSpPr>
        <p:spPr>
          <a:xfrm>
            <a:off x="6667500" y="4669808"/>
            <a:ext cx="420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2"/>
                </a:solidFill>
              </a:rPr>
              <a:t>Real system of polynomials</a:t>
            </a:r>
          </a:p>
          <a:p>
            <a:pPr algn="ctr"/>
            <a:r>
              <a:rPr lang="en-GB" sz="2400" dirty="0">
                <a:solidFill>
                  <a:schemeClr val="bg2"/>
                </a:solidFill>
              </a:rPr>
              <a:t>(see e.g. Edelman and </a:t>
            </a:r>
            <a:r>
              <a:rPr lang="en-GB" sz="2400" dirty="0" err="1">
                <a:solidFill>
                  <a:schemeClr val="bg2"/>
                </a:solidFill>
              </a:rPr>
              <a:t>Kostlan</a:t>
            </a:r>
            <a:r>
              <a:rPr lang="en-GB" sz="2400" dirty="0">
                <a:solidFill>
                  <a:schemeClr val="bg2"/>
                </a:solidFill>
              </a:rPr>
              <a:t>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CBA762F-7639-9526-605E-47A7B99691D0}"/>
              </a:ext>
            </a:extLst>
          </p:cNvPr>
          <p:cNvCxnSpPr>
            <a:stCxn id="7" idx="2"/>
            <a:endCxn id="9" idx="0"/>
          </p:cNvCxnSpPr>
          <p:nvPr/>
        </p:nvCxnSpPr>
        <p:spPr>
          <a:xfrm>
            <a:off x="8769350" y="3924515"/>
            <a:ext cx="0" cy="745293"/>
          </a:xfrm>
          <a:prstGeom prst="straightConnector1">
            <a:avLst/>
          </a:prstGeom>
          <a:ln w="571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78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E47E-6BF4-631E-7237-06617E35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Connections to random matrix theory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E5052BE-6ADB-1AA5-FC6D-957D9A613F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8" t="45185" r="4272" b="14445"/>
          <a:stretch/>
        </p:blipFill>
        <p:spPr>
          <a:xfrm>
            <a:off x="1796009" y="3893820"/>
            <a:ext cx="8597900" cy="2768600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1496601-A5E5-5BD1-14F0-F37CA5A22D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5" t="34630" r="50000" b="44814"/>
          <a:stretch/>
        </p:blipFill>
        <p:spPr>
          <a:xfrm>
            <a:off x="4134857" y="1913586"/>
            <a:ext cx="3920204" cy="18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4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E47E-6BF4-631E-7237-06617E35D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Connections to random matrix theory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2FAA7C-ED3A-5C4F-A824-FC5EBD980932}"/>
              </a:ext>
            </a:extLst>
          </p:cNvPr>
          <p:cNvSpPr txBox="1"/>
          <p:nvPr/>
        </p:nvSpPr>
        <p:spPr>
          <a:xfrm>
            <a:off x="1973809" y="2249438"/>
            <a:ext cx="8242300" cy="30469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400" dirty="0"/>
              <a:t>How we might try to apply integral geometry: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Draw a random matrix (e.g. from GOE)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Consider the manifold of orthogonally similar matrices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Look at its intersection with the manifold of diagonal matrices</a:t>
            </a:r>
          </a:p>
          <a:p>
            <a:r>
              <a:rPr lang="en-GB" sz="2400" dirty="0"/>
              <a:t>Why does this fail?</a:t>
            </a:r>
          </a:p>
          <a:p>
            <a:r>
              <a:rPr lang="en-GB" sz="2400" dirty="0"/>
              <a:t> </a:t>
            </a:r>
          </a:p>
          <a:p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E81DF-DC81-09AF-BBA6-D0DCF9806B69}"/>
                  </a:ext>
                </a:extLst>
              </p:cNvPr>
              <p:cNvSpPr txBox="1"/>
              <p:nvPr/>
            </p:nvSpPr>
            <p:spPr>
              <a:xfrm>
                <a:off x="4649136" y="5133341"/>
                <a:ext cx="271862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)⊗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6E81DF-DC81-09AF-BBA6-D0DCF9806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136" y="5133341"/>
                <a:ext cx="2718629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5DB1A32-81B2-BE83-0E27-62EEA049DB48}"/>
              </a:ext>
            </a:extLst>
          </p:cNvPr>
          <p:cNvSpPr txBox="1"/>
          <p:nvPr/>
        </p:nvSpPr>
        <p:spPr>
          <a:xfrm>
            <a:off x="7740387" y="5065065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vs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1F3EE1-428D-2128-4933-EF5C8DB2706F}"/>
                  </a:ext>
                </a:extLst>
              </p:cNvPr>
              <p:cNvSpPr txBox="1"/>
              <p:nvPr/>
            </p:nvSpPr>
            <p:spPr>
              <a:xfrm>
                <a:off x="8927423" y="5133341"/>
                <a:ext cx="12886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GB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1F3EE1-428D-2128-4933-EF5C8DB27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423" y="5133341"/>
                <a:ext cx="128868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E6E1363-4E6E-FF98-D0A2-2565C277B572}"/>
              </a:ext>
            </a:extLst>
          </p:cNvPr>
          <p:cNvSpPr txBox="1"/>
          <p:nvPr/>
        </p:nvSpPr>
        <p:spPr>
          <a:xfrm>
            <a:off x="3618196" y="5041008"/>
            <a:ext cx="66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vs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0772A-8CB3-BB0E-8EA7-D6110847CDCC}"/>
                  </a:ext>
                </a:extLst>
              </p:cNvPr>
              <p:cNvSpPr txBox="1"/>
              <p:nvPr/>
            </p:nvSpPr>
            <p:spPr>
              <a:xfrm>
                <a:off x="2017612" y="5111231"/>
                <a:ext cx="10739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F50772A-8CB3-BB0E-8EA7-D6110847C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7612" y="5111231"/>
                <a:ext cx="1073948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23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E60C-5113-B350-456C-33800C302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other fun experiments…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88789-8C50-62BE-A5B5-0BC66CFB7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9998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DA88C3-87C6-4B14-82CC-F70F0DC23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5F35EC-8F1E-017A-3605-6D4F2F9F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/>
              <a:t>Arbitrarily distributed roots?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0B039-58A9-2F00-4FCB-3D5264C39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277" y="2011680"/>
            <a:ext cx="3676678" cy="420624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Is the procedure to obtain the root density invertible?</a:t>
            </a:r>
          </a:p>
          <a:p>
            <a:endParaRPr lang="en-US" dirty="0"/>
          </a:p>
          <a:p>
            <a:r>
              <a:rPr lang="en-US" dirty="0"/>
              <a:t>Tuning g(n) can allow some leading non-zeros</a:t>
            </a:r>
          </a:p>
          <a:p>
            <a:r>
              <a:rPr lang="en-US" dirty="0"/>
              <a:t>Expect heavy tails</a:t>
            </a:r>
          </a:p>
          <a:p>
            <a:r>
              <a:rPr lang="en-US" dirty="0"/>
              <a:t>Too many freedoms to make precise conclusions yet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92BD17-FF40-4EE5-AC8E-7AE823BAE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0A8E609C-DE7D-01E1-43DC-A062EF86F0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5" t="44213" r="5207" b="31232"/>
          <a:stretch/>
        </p:blipFill>
        <p:spPr>
          <a:xfrm>
            <a:off x="5757029" y="1792936"/>
            <a:ext cx="5303129" cy="2103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3DEB88-664D-1129-0BC7-75150457C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17" t="7760" r="14713" b="69939"/>
          <a:stretch/>
        </p:blipFill>
        <p:spPr>
          <a:xfrm>
            <a:off x="6237839" y="313268"/>
            <a:ext cx="4341511" cy="1508760"/>
          </a:xfrm>
          <a:prstGeom prst="rect">
            <a:avLst/>
          </a:prstGeom>
        </p:spPr>
      </p:pic>
      <p:pic>
        <p:nvPicPr>
          <p:cNvPr id="9" name="Picture 8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02802A61-4868-E335-29BB-2AFDDB21BC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1" t="29136" r="37936" b="15926"/>
          <a:stretch/>
        </p:blipFill>
        <p:spPr>
          <a:xfrm>
            <a:off x="6237839" y="3770814"/>
            <a:ext cx="4502148" cy="29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99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4836-9D07-0B82-E067-5B5016C7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 and literature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112AD-BCBD-C203-1981-4BB5FA6D2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615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A7161-C9E4-395A-D406-462138C76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different Brownian watermelon*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A72C7F0-4BDE-B002-E6AC-E113D47526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0" t="32094" r="38074" b="11954"/>
          <a:stretch/>
        </p:blipFill>
        <p:spPr>
          <a:xfrm>
            <a:off x="2769282" y="2001825"/>
            <a:ext cx="6922217" cy="467359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48247-E595-74D3-06E9-0255583F6861}"/>
              </a:ext>
            </a:extLst>
          </p:cNvPr>
          <p:cNvSpPr txBox="1"/>
          <p:nvPr/>
        </p:nvSpPr>
        <p:spPr>
          <a:xfrm>
            <a:off x="7404100" y="1423604"/>
            <a:ext cx="478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*disclaimer: doesn’t look at all like a watermelon</a:t>
            </a:r>
          </a:p>
        </p:txBody>
      </p:sp>
    </p:spTree>
    <p:extLst>
      <p:ext uri="{BB962C8B-B14F-4D97-AF65-F5344CB8AC3E}">
        <p14:creationId xmlns:p14="http://schemas.microsoft.com/office/powerpoint/2010/main" val="1010737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A424-DCFD-8229-627A-6BA259B3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16583-31AB-0600-447D-24A68B6CB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class we saw that expected number of real roots of a random polynomial can be found as the length of a curve.</a:t>
            </a:r>
          </a:p>
          <a:p>
            <a:r>
              <a:rPr lang="en-GB" dirty="0"/>
              <a:t>Can we ask instead for the density of roots?</a:t>
            </a:r>
          </a:p>
          <a:p>
            <a:r>
              <a:rPr lang="en-GB" dirty="0"/>
              <a:t>Can we ask about complex roots?</a:t>
            </a:r>
          </a:p>
          <a:p>
            <a:r>
              <a:rPr lang="en-GB" dirty="0"/>
              <a:t>Can we ask about complex coefficients?</a:t>
            </a:r>
          </a:p>
          <a:p>
            <a:r>
              <a:rPr lang="en-GB" dirty="0"/>
              <a:t>What do the corresponding geometric objects look like?</a:t>
            </a:r>
          </a:p>
          <a:p>
            <a:r>
              <a:rPr lang="en-GB" dirty="0"/>
              <a:t>Can these tools be applied in random matrix theory?</a:t>
            </a:r>
          </a:p>
        </p:txBody>
      </p:sp>
    </p:spTree>
    <p:extLst>
      <p:ext uri="{BB962C8B-B14F-4D97-AF65-F5344CB8AC3E}">
        <p14:creationId xmlns:p14="http://schemas.microsoft.com/office/powerpoint/2010/main" val="2242202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B7623-8708-BF4A-0F3B-A97890E3E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D5378-23D7-BF16-280E-B0E51D3B8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Mark Kac : On the average number of real roots of a random algebraic equation, </a:t>
            </a:r>
            <a:r>
              <a:rPr lang="en-GB" i="1" dirty="0"/>
              <a:t>Bulletin of the American Mathematical Society (</a:t>
            </a:r>
            <a:r>
              <a:rPr lang="en-GB" dirty="0"/>
              <a:t>1943)</a:t>
            </a:r>
          </a:p>
          <a:p>
            <a:r>
              <a:rPr lang="en-GB" dirty="0"/>
              <a:t>E. </a:t>
            </a:r>
            <a:r>
              <a:rPr lang="en-GB" dirty="0" err="1"/>
              <a:t>Bogomolny</a:t>
            </a:r>
            <a:r>
              <a:rPr lang="en-GB" dirty="0"/>
              <a:t>: Distribution of roots of random polynomials (1992)</a:t>
            </a:r>
          </a:p>
          <a:p>
            <a:r>
              <a:rPr lang="en-GB" dirty="0"/>
              <a:t>Alan Edelman and Eric </a:t>
            </a:r>
            <a:r>
              <a:rPr lang="en-GB" dirty="0" err="1"/>
              <a:t>Kostlan</a:t>
            </a:r>
            <a:r>
              <a:rPr lang="en-GB" dirty="0"/>
              <a:t>: How many zeros of a random polynomial are real? </a:t>
            </a:r>
            <a:r>
              <a:rPr lang="en-GB" i="1" dirty="0"/>
              <a:t>Bulletin of the American Mathematical Society (</a:t>
            </a:r>
            <a:r>
              <a:rPr lang="en-GB" dirty="0"/>
              <a:t>1995)</a:t>
            </a:r>
          </a:p>
          <a:p>
            <a:r>
              <a:rPr lang="en-GB" dirty="0"/>
              <a:t>Larry </a:t>
            </a:r>
            <a:r>
              <a:rPr lang="en-GB" dirty="0" err="1"/>
              <a:t>Shepp</a:t>
            </a:r>
            <a:r>
              <a:rPr lang="en-GB" dirty="0"/>
              <a:t> and Robert </a:t>
            </a:r>
            <a:r>
              <a:rPr lang="en-GB" dirty="0" err="1"/>
              <a:t>Vanderbei</a:t>
            </a:r>
            <a:r>
              <a:rPr lang="en-GB" dirty="0"/>
              <a:t>: The complex zeros of random polynomials, </a:t>
            </a:r>
            <a:r>
              <a:rPr lang="en-GB" i="1" dirty="0"/>
              <a:t>Transactions of the American Mathematical Society</a:t>
            </a:r>
            <a:r>
              <a:rPr lang="en-GB" dirty="0"/>
              <a:t> (1995)</a:t>
            </a:r>
          </a:p>
          <a:p>
            <a:r>
              <a:rPr lang="en-GB" dirty="0"/>
              <a:t>Robert </a:t>
            </a:r>
            <a:r>
              <a:rPr lang="en-GB" dirty="0" err="1"/>
              <a:t>Vanderbei</a:t>
            </a:r>
            <a:r>
              <a:rPr lang="en-GB" dirty="0"/>
              <a:t>: The Complex Roots of Random Sums, </a:t>
            </a:r>
            <a:r>
              <a:rPr lang="en-GB" i="1" dirty="0" err="1"/>
              <a:t>ArXiv</a:t>
            </a:r>
            <a:r>
              <a:rPr lang="en-GB" i="1" dirty="0"/>
              <a:t> </a:t>
            </a:r>
            <a:r>
              <a:rPr lang="en-GB" dirty="0"/>
              <a:t>(2015)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24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6A088DF-5FDC-4950-B7A8-919C184BA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4E9AF-1E00-8E6C-631D-51D965F85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1" y="284176"/>
            <a:ext cx="6522720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EXPECTED REAL ZEROES PROBLEM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B7310BE-1FE8-7A4B-E5F4-C4FF8E0EC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2641" y="2011680"/>
            <a:ext cx="6329679" cy="43510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View polynomial as an inner product</a:t>
            </a:r>
          </a:p>
          <a:p>
            <a:r>
              <a:rPr lang="en-US" dirty="0"/>
              <a:t>Note that: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Projecting down the density leaves a uniform distribution on the sphere</a:t>
            </a:r>
          </a:p>
          <a:p>
            <a:pPr marL="514350" indent="-514350">
              <a:buFont typeface="+mj-lt"/>
              <a:buAutoNum type="romanLcPeriod"/>
            </a:pPr>
            <a:r>
              <a:rPr lang="en-US" dirty="0"/>
              <a:t>Projecting down a curve preserves the number of intersection points with any plane</a:t>
            </a:r>
          </a:p>
          <a:p>
            <a:r>
              <a:rPr lang="en-US" dirty="0"/>
              <a:t>Use our intuition to see that the area swept out (with multiplicity) is related to the length of the curve</a:t>
            </a:r>
          </a:p>
          <a:p>
            <a:r>
              <a:rPr lang="en-US" dirty="0"/>
              <a:t>Find the root density as an intermediate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3B746D-C759-4347-BD00-7C3A5D0F5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888" y="0"/>
            <a:ext cx="46309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8E7E8BAC-461E-432D-BC8E-C014D6057E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7" t="30642" r="26168" b="8910"/>
          <a:stretch/>
        </p:blipFill>
        <p:spPr>
          <a:xfrm>
            <a:off x="7735016" y="664185"/>
            <a:ext cx="4453936" cy="2762674"/>
          </a:xfrm>
          <a:prstGeom prst="rect">
            <a:avLst/>
          </a:prstGeom>
        </p:spPr>
      </p:pic>
      <p:pic>
        <p:nvPicPr>
          <p:cNvPr id="6" name="Content Placeholder 5" descr="A white ball with a red circle around it&#10;&#10;Description automatically generated">
            <a:extLst>
              <a:ext uri="{FF2B5EF4-FFF2-40B4-BE49-F238E27FC236}">
                <a16:creationId xmlns:a16="http://schemas.microsoft.com/office/drawing/2014/main" id="{61DB80E9-D7BA-B161-0830-B57A11378D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058" y="3761092"/>
            <a:ext cx="2962653" cy="276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58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2FE5F-3229-7C82-9D59-7F422D1A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Numerical simulations and extensions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02AB4-0D71-2E75-CB17-5E5028877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0016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16561-85F2-CE6E-5AF4-CA3C5C9B3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Aside on complex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E60F6-7E4E-CDF9-66A3-51A7B022C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05343" y="2011680"/>
            <a:ext cx="9781655" cy="4206240"/>
          </a:xfrm>
        </p:spPr>
        <p:txBody>
          <a:bodyPr/>
          <a:lstStyle/>
          <a:p>
            <a:r>
              <a:rPr lang="en-GB" dirty="0" err="1"/>
              <a:t>Shepp</a:t>
            </a:r>
            <a:r>
              <a:rPr lang="en-GB" dirty="0"/>
              <a:t> and </a:t>
            </a:r>
            <a:r>
              <a:rPr lang="en-GB" dirty="0" err="1"/>
              <a:t>Vanderbei</a:t>
            </a:r>
            <a:r>
              <a:rPr lang="en-GB" dirty="0"/>
              <a:t> (1995) used tools from complex analysis to solve the problem in a variety of cases</a:t>
            </a:r>
          </a:p>
          <a:p>
            <a:r>
              <a:rPr lang="en-GB" dirty="0"/>
              <a:t>Later authors extended this even further</a:t>
            </a:r>
          </a:p>
          <a:p>
            <a:r>
              <a:rPr lang="en-GB" dirty="0"/>
              <a:t>The big picture: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8560C-8A4A-A873-B573-3E7B2F7DA8DC}"/>
              </a:ext>
            </a:extLst>
          </p:cNvPr>
          <p:cNvSpPr txBox="1"/>
          <p:nvPr/>
        </p:nvSpPr>
        <p:spPr>
          <a:xfrm>
            <a:off x="2905873" y="4525158"/>
            <a:ext cx="16849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Complex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84FD9D-C031-3C68-4540-842BAB3C06A4}"/>
              </a:ext>
            </a:extLst>
          </p:cNvPr>
          <p:cNvSpPr txBox="1"/>
          <p:nvPr/>
        </p:nvSpPr>
        <p:spPr>
          <a:xfrm>
            <a:off x="7601167" y="4709823"/>
            <a:ext cx="168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Geometry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894D31-4D75-3516-EA36-6B770E60AA0C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590835" y="4940656"/>
            <a:ext cx="3010332" cy="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A040895-6D84-4287-3AB7-C5E3672433F4}"/>
              </a:ext>
            </a:extLst>
          </p:cNvPr>
          <p:cNvSpPr txBox="1"/>
          <p:nvPr/>
        </p:nvSpPr>
        <p:spPr>
          <a:xfrm>
            <a:off x="7100731" y="5137633"/>
            <a:ext cx="2685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(Integral/Algebraic)</a:t>
            </a:r>
          </a:p>
        </p:txBody>
      </p:sp>
    </p:spTree>
    <p:extLst>
      <p:ext uri="{BB962C8B-B14F-4D97-AF65-F5344CB8AC3E}">
        <p14:creationId xmlns:p14="http://schemas.microsoft.com/office/powerpoint/2010/main" val="302911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0EFE4-F047-3ED5-8650-3FA53F99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Expected Intersection theorem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9ADE7AC-8AF6-6F22-3A61-21CE917417C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6" t="54179" r="6957" b="31005"/>
          <a:stretch/>
        </p:blipFill>
        <p:spPr>
          <a:xfrm>
            <a:off x="2330777" y="2505710"/>
            <a:ext cx="7528364" cy="184658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431407-0A99-B937-6BE3-8D720B356FA2}"/>
              </a:ext>
            </a:extLst>
          </p:cNvPr>
          <p:cNvSpPr txBox="1"/>
          <p:nvPr/>
        </p:nvSpPr>
        <p:spPr>
          <a:xfrm>
            <a:off x="2189709" y="4791075"/>
            <a:ext cx="7810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FFFF"/>
                </a:solidFill>
                <a:latin typeface="Corbel" panose="020B0503020204020204"/>
              </a:rPr>
              <a:t>e.g. the expected real zeroes problem takes M to be the curve </a:t>
            </a:r>
            <a:r>
              <a:rPr lang="el-GR" sz="2200" dirty="0">
                <a:solidFill>
                  <a:srgbClr val="FFFFFF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γ</a:t>
            </a:r>
            <a:r>
              <a:rPr lang="en-GB" sz="2200" dirty="0">
                <a:solidFill>
                  <a:srgbClr val="FFFFFF"/>
                </a:solidFill>
                <a:latin typeface="CMU Classical Serif" panose="02000603000000000000" pitchFamily="2" charset="0"/>
                <a:ea typeface="CMU Classical Serif" panose="02000603000000000000" pitchFamily="2" charset="0"/>
                <a:cs typeface="CMU Classical Serif" panose="02000603000000000000" pitchFamily="2" charset="0"/>
              </a:rPr>
              <a:t> </a:t>
            </a:r>
            <a:r>
              <a:rPr lang="en-US" sz="1800" dirty="0">
                <a:solidFill>
                  <a:srgbClr val="FFFFFF"/>
                </a:solidFill>
                <a:latin typeface="Corbel" panose="020B0503020204020204"/>
              </a:rPr>
              <a:t> </a:t>
            </a:r>
            <a:r>
              <a:rPr lang="en-US" sz="2200" dirty="0">
                <a:solidFill>
                  <a:srgbClr val="FFFFFF"/>
                </a:solidFill>
                <a:latin typeface="Corbel" panose="020B0503020204020204"/>
              </a:rPr>
              <a:t>and N to be a great circle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94967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5D88972-577F-4597-A50E-08D5FB934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465B49-4B2A-7242-D1AA-D4C252C55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77" y="284176"/>
            <a:ext cx="3670874" cy="15087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/>
              <a:t>Expected complex zeroes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432B564E-CD92-5B6C-A218-C1C1F7AE587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34277" y="1930095"/>
                <a:ext cx="3676678" cy="4643729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r>
                  <a:rPr lang="en-US" dirty="0"/>
                  <a:t>N</a:t>
                </a:r>
                <a:r>
                  <a:rPr lang="en-GB" dirty="0" err="1"/>
                  <a:t>a</a:t>
                </a:r>
                <a:r>
                  <a:rPr lang="en-GB" dirty="0" err="1">
                    <a:ea typeface="CMU Classical Serif" panose="02000603000000000000" pitchFamily="2" charset="0"/>
                    <a:cs typeface="CMU Classical Serif" panose="02000603000000000000" pitchFamily="2" charset="0"/>
                  </a:rPr>
                  <a:t>ïve</a:t>
                </a:r>
                <a:r>
                  <a:rPr lang="en-GB" dirty="0">
                    <a:ea typeface="CMU Classical Serif" panose="02000603000000000000" pitchFamily="2" charset="0"/>
                    <a:cs typeface="CMU Classical Serif" panose="02000603000000000000" pitchFamily="2" charset="0"/>
                  </a:rPr>
                  <a:t> approach to just treat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Classical Serif" panose="02000603000000000000" pitchFamily="2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Classical Serif" panose="02000603000000000000" pitchFamily="2" charset="0"/>
                          </a:rPr>
                          <m:t>ℂ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Classical Serif" panose="02000603000000000000" pitchFamily="2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GB" dirty="0">
                    <a:ea typeface="CMU Classical Serif" panose="02000603000000000000" pitchFamily="2" charset="0"/>
                    <a:cs typeface="CMU Classical Serif" panose="02000603000000000000" pitchFamily="2" charset="0"/>
                  </a:rPr>
                  <a:t> 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Classical Serif" panose="02000603000000000000" pitchFamily="2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Classical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Classical Serif" panose="02000603000000000000" pitchFamily="2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MU Classical Serif" panose="02000603000000000000" pitchFamily="2" charset="0"/>
                          </a:rPr>
                          <m:t>𝑛</m:t>
                        </m:r>
                      </m:sup>
                    </m:sSup>
                  </m:oMath>
                </a14:m>
                <a:endParaRPr lang="en-GB" dirty="0"/>
              </a:p>
              <a:p>
                <a:r>
                  <a:rPr lang="en-GB" dirty="0"/>
                  <a:t>Symmetry group of the space is naturally O(2n), but we want to use only symmetries O(n)</a:t>
                </a:r>
              </a:p>
              <a:p>
                <a:r>
                  <a:rPr lang="en-GB" dirty="0"/>
                  <a:t>Now we are looking at the “area” swept out by a subspace, or the points mutually orthogonal to two different curves</a:t>
                </a:r>
              </a:p>
              <a:p>
                <a:r>
                  <a:rPr lang="en-GB" dirty="0"/>
                  <a:t>Integral geometry can deal with this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432B564E-CD92-5B6C-A218-C1C1F7AE5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34277" y="1930095"/>
                <a:ext cx="3676678" cy="4643729"/>
              </a:xfrm>
              <a:blipFill>
                <a:blip r:embed="rId3"/>
                <a:stretch>
                  <a:fillRect l="-1824" t="-1708" r="-663" b="-6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D5440DBC-F94A-41A2-A2DB-F4B68F9AA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190" y="0"/>
            <a:ext cx="756681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5C4645C-9F4F-5536-809E-33E24CEE4E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1" t="41667" r="11459" b="46481"/>
          <a:stretch/>
        </p:blipFill>
        <p:spPr>
          <a:xfrm>
            <a:off x="5477500" y="999068"/>
            <a:ext cx="5201790" cy="13871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A438B-463D-DACC-1E24-5F5DD14FF80A}"/>
              </a:ext>
            </a:extLst>
          </p:cNvPr>
          <p:cNvSpPr txBox="1"/>
          <p:nvPr/>
        </p:nvSpPr>
        <p:spPr>
          <a:xfrm>
            <a:off x="7843390" y="2414154"/>
            <a:ext cx="298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/>
                </a:solidFill>
              </a:rPr>
              <a:t>Instead…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E50FE39-7488-9EBB-E898-4093EA4F38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80" t="54074" r="16041" b="36852"/>
          <a:stretch/>
        </p:blipFill>
        <p:spPr>
          <a:xfrm>
            <a:off x="6890945" y="2875819"/>
            <a:ext cx="3046528" cy="1073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9D23CA-2456-E699-B809-48A8D7DA47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8916" b="8547"/>
          <a:stretch/>
        </p:blipFill>
        <p:spPr>
          <a:xfrm>
            <a:off x="5367678" y="4699914"/>
            <a:ext cx="6417356" cy="90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2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F56617"/>
      </a:dk2>
      <a:lt2>
        <a:srgbClr val="DDDDDD"/>
      </a:lt2>
      <a:accent1>
        <a:srgbClr val="FFC000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0"/>
      </a:accent6>
      <a:hlink>
        <a:srgbClr val="FF9933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B7CF026C-957E-4F4E-893C-D02C23AB63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FFDE38E0CD1845B1738CC4B04E6601" ma:contentTypeVersion="12" ma:contentTypeDescription="Create a new document." ma:contentTypeScope="" ma:versionID="711f9ac19dd3c78f1d5022610562cbe3">
  <xsd:schema xmlns:xsd="http://www.w3.org/2001/XMLSchema" xmlns:xs="http://www.w3.org/2001/XMLSchema" xmlns:p="http://schemas.microsoft.com/office/2006/metadata/properties" xmlns:ns3="26f008e0-42ae-4236-a040-14384a8553d0" xmlns:ns4="922fe7dc-81bc-44b2-ae1e-4b2fba59a40f" targetNamespace="http://schemas.microsoft.com/office/2006/metadata/properties" ma:root="true" ma:fieldsID="086be9cc3f51bbd8e40e9620bbef460e" ns3:_="" ns4:_="">
    <xsd:import namespace="26f008e0-42ae-4236-a040-14384a8553d0"/>
    <xsd:import namespace="922fe7dc-81bc-44b2-ae1e-4b2fba59a40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f008e0-42ae-4236-a040-14384a8553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2fe7dc-81bc-44b2-ae1e-4b2fba59a40f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6f008e0-42ae-4236-a040-14384a8553d0" xsi:nil="true"/>
  </documentManagement>
</p:properties>
</file>

<file path=customXml/itemProps1.xml><?xml version="1.0" encoding="utf-8"?>
<ds:datastoreItem xmlns:ds="http://schemas.openxmlformats.org/officeDocument/2006/customXml" ds:itemID="{3C5C343A-27AF-490F-8C19-CD1B4D6560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157D05-9EC3-4C2E-9DE9-4D567B0167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f008e0-42ae-4236-a040-14384a8553d0"/>
    <ds:schemaRef ds:uri="922fe7dc-81bc-44b2-ae1e-4b2fba59a4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09BD1D-9652-4177-817A-1FBB1006901A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922fe7dc-81bc-44b2-ae1e-4b2fba59a40f"/>
    <ds:schemaRef ds:uri="26f008e0-42ae-4236-a040-14384a8553d0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6250</TotalTime>
  <Words>1147</Words>
  <Application>Microsoft Office PowerPoint</Application>
  <PresentationFormat>Widescreen</PresentationFormat>
  <Paragraphs>146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 Narrow</vt:lpstr>
      <vt:lpstr>Arial</vt:lpstr>
      <vt:lpstr>Calibri</vt:lpstr>
      <vt:lpstr>Cambria Math</vt:lpstr>
      <vt:lpstr>CMU Classical Serif</vt:lpstr>
      <vt:lpstr>Corbel</vt:lpstr>
      <vt:lpstr>Segoe UI</vt:lpstr>
      <vt:lpstr>Wingdings</vt:lpstr>
      <vt:lpstr>Banded</vt:lpstr>
      <vt:lpstr>Roots of random Polynomials with integral geometry</vt:lpstr>
      <vt:lpstr>Introduction and literature review</vt:lpstr>
      <vt:lpstr>Outline</vt:lpstr>
      <vt:lpstr>Background</vt:lpstr>
      <vt:lpstr>EXPECTED REAL ZEROES PROBLEM</vt:lpstr>
      <vt:lpstr>Numerical simulations and extensions</vt:lpstr>
      <vt:lpstr>Aside on complex analysis</vt:lpstr>
      <vt:lpstr>Expected Intersection theorem</vt:lpstr>
      <vt:lpstr>Expected complex zeroes problem</vt:lpstr>
      <vt:lpstr>Expected complex zeroes problem</vt:lpstr>
      <vt:lpstr>Is there a ‘Nice’ form for root density?</vt:lpstr>
      <vt:lpstr>Binomial Basis / Cauchy Roots</vt:lpstr>
      <vt:lpstr>Changes of basis</vt:lpstr>
      <vt:lpstr>Changes of basis: Hermite Polynomials</vt:lpstr>
      <vt:lpstr>Polynomials with complex coefficients</vt:lpstr>
      <vt:lpstr>Connections to random matrix theory</vt:lpstr>
      <vt:lpstr>Connections to random matrix theory</vt:lpstr>
      <vt:lpstr>Some other fun experiments…</vt:lpstr>
      <vt:lpstr>Arbitrarily distributed roots?</vt:lpstr>
      <vt:lpstr>A different Brownian watermelon*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Roots of random Polynomials with integral geometry</dc:title>
  <dc:creator>Harry James Walden</dc:creator>
  <cp:lastModifiedBy>Harry James Walden</cp:lastModifiedBy>
  <cp:revision>6</cp:revision>
  <dcterms:created xsi:type="dcterms:W3CDTF">2023-11-29T19:13:12Z</dcterms:created>
  <dcterms:modified xsi:type="dcterms:W3CDTF">2023-12-17T18:56:58Z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0x01010062FFDE38E0CD1845B1738CC4B04E6601</vt:lpwstr>
  </property>
</Properties>
</file>